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96" autoAdjust="0"/>
  </p:normalViewPr>
  <p:slideViewPr>
    <p:cSldViewPr>
      <p:cViewPr>
        <p:scale>
          <a:sx n="66" d="100"/>
          <a:sy n="66" d="100"/>
        </p:scale>
        <p:origin x="-12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F7FE5-5479-4D8A-8F6D-0BC708854386}" type="datetimeFigureOut">
              <a:rPr lang="en-GB" smtClean="0"/>
              <a:pPr/>
              <a:t>11/11/2015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DFAF9-3153-4309-B183-D18AC690D0E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hateaudejalesnes.fr/investmen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2.pn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he chateau approa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076" y="476672"/>
            <a:ext cx="9000492" cy="60003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9512" y="5085184"/>
            <a:ext cx="8784976" cy="830997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Shares in the Dream...from £50k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52120" y="112474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Contact: info@chateaudejalesnes.fr</a:t>
            </a:r>
            <a:endParaRPr lang="en-GB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sz="2000" dirty="0" smtClean="0"/>
              <a:t>For more information please </a:t>
            </a:r>
            <a:r>
              <a:rPr lang="en-GB" sz="2000" dirty="0" smtClean="0"/>
              <a:t>contact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dirty="0" smtClean="0"/>
              <a:t>Michael Halpin </a:t>
            </a:r>
          </a:p>
          <a:p>
            <a:pPr>
              <a:buNone/>
            </a:pPr>
            <a:r>
              <a:rPr lang="en-GB" dirty="0" smtClean="0"/>
              <a:t>info@chateaudejalesnes.fr</a:t>
            </a:r>
          </a:p>
          <a:p>
            <a:pPr>
              <a:buNone/>
            </a:pPr>
            <a:r>
              <a:rPr lang="en-GB" sz="2000" dirty="0" smtClean="0"/>
              <a:t>+44 (0) 7958-448555</a:t>
            </a:r>
          </a:p>
          <a:p>
            <a:pPr>
              <a:buNone/>
            </a:pPr>
            <a:r>
              <a:rPr lang="en-GB" sz="2000" dirty="0" smtClean="0"/>
              <a:t>+33 (0) 6.09.30.48.31</a:t>
            </a:r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Why not come and stay with us to see the chateau in all its glory. </a:t>
            </a:r>
          </a:p>
          <a:p>
            <a:pPr>
              <a:buNone/>
            </a:pPr>
            <a:r>
              <a:rPr lang="en-GB" sz="2000" dirty="0" smtClean="0"/>
              <a:t>(Accommodation costs refunded upon investment.) </a:t>
            </a: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Download </a:t>
            </a:r>
            <a:r>
              <a:rPr lang="en-GB" sz="2000" dirty="0" smtClean="0"/>
              <a:t>more detail on the investment</a:t>
            </a:r>
          </a:p>
          <a:p>
            <a:pPr>
              <a:buNone/>
            </a:pPr>
            <a:r>
              <a:rPr lang="en-GB" sz="2000" dirty="0" smtClean="0"/>
              <a:t>opportunity at: </a:t>
            </a:r>
          </a:p>
          <a:p>
            <a:pPr>
              <a:buNone/>
            </a:pPr>
            <a:r>
              <a:rPr lang="en-GB" sz="2000" dirty="0" smtClean="0">
                <a:hlinkClick r:id="rId2"/>
              </a:rPr>
              <a:t>http://chateaudejalesnes.fr/investment/</a:t>
            </a:r>
            <a:endParaRPr lang="en-GB" sz="2000" dirty="0" smtClean="0"/>
          </a:p>
          <a:p>
            <a:pPr>
              <a:buNone/>
            </a:pP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4624"/>
            <a:ext cx="4398441" cy="13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Restored 17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Century Loire Valley </a:t>
            </a:r>
            <a:r>
              <a:rPr lang="fr-FR" sz="2800" dirty="0" smtClean="0"/>
              <a:t>Château </a:t>
            </a:r>
            <a:endParaRPr lang="en-GB" sz="2800" dirty="0" smtClean="0"/>
          </a:p>
          <a:p>
            <a:r>
              <a:rPr lang="en-GB" sz="2800" dirty="0" smtClean="0"/>
              <a:t>Investment Opportunities from £50,000</a:t>
            </a:r>
          </a:p>
          <a:p>
            <a:r>
              <a:rPr lang="en-GB" sz="2800" dirty="0" smtClean="0"/>
              <a:t>Receive shares in the whole </a:t>
            </a:r>
            <a:r>
              <a:rPr lang="fr-FR" sz="2800" dirty="0" smtClean="0"/>
              <a:t>château </a:t>
            </a:r>
            <a:r>
              <a:rPr lang="en-GB" sz="2800" dirty="0" smtClean="0"/>
              <a:t>estate</a:t>
            </a:r>
          </a:p>
          <a:p>
            <a:r>
              <a:rPr lang="en-GB" sz="2800" dirty="0" smtClean="0"/>
              <a:t>Share in rental profits – forecast yield c3% pa</a:t>
            </a:r>
          </a:p>
          <a:p>
            <a:r>
              <a:rPr lang="en-GB" sz="2800" dirty="0" smtClean="0"/>
              <a:t>Enjoy free weeks in the suite linked to your investment </a:t>
            </a:r>
          </a:p>
          <a:p>
            <a:r>
              <a:rPr lang="en-GB" sz="2800" dirty="0" smtClean="0"/>
              <a:t>Turnkey service with private storage and own cave</a:t>
            </a:r>
          </a:p>
          <a:p>
            <a:r>
              <a:rPr lang="en-GB" sz="2800" dirty="0" smtClean="0"/>
              <a:t>Capital Growth</a:t>
            </a:r>
          </a:p>
          <a:p>
            <a:r>
              <a:rPr lang="en-GB" sz="2800" dirty="0" smtClean="0"/>
              <a:t>Loan repayment - estimated after 20 years</a:t>
            </a:r>
          </a:p>
          <a:p>
            <a:r>
              <a:rPr lang="en-GB" sz="2800" dirty="0" smtClean="0"/>
              <a:t>6 of 14 suites remaining</a:t>
            </a:r>
          </a:p>
          <a:p>
            <a:r>
              <a:rPr lang="en-GB" sz="2800" dirty="0" smtClean="0"/>
              <a:t>The surrounding area</a:t>
            </a:r>
          </a:p>
          <a:p>
            <a:endParaRPr lang="en-GB" sz="2800" dirty="0" smtClean="0"/>
          </a:p>
          <a:p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4624"/>
            <a:ext cx="4398441" cy="13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484784"/>
            <a:ext cx="5040560" cy="50405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sz="2800" dirty="0" smtClean="0"/>
              <a:t>Restored 17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Century Loire Valley </a:t>
            </a:r>
            <a:r>
              <a:rPr lang="fr-FR" sz="2800" dirty="0" smtClean="0"/>
              <a:t>Château</a:t>
            </a:r>
            <a:r>
              <a:rPr lang="en-GB" sz="2800" dirty="0" smtClean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4624"/>
            <a:ext cx="4398441" cy="13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Michael\AppData\Local\Microsoft\Windows\Temporary Internet Files\Content.Word\Salon Room shot 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988840"/>
            <a:ext cx="1271588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C:\Users\Michael\AppData\Local\Microsoft\Windows\Temporary Internet Files\Content.Word\photo - Copy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3842" y="3284984"/>
            <a:ext cx="127635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:\Users\Michael\AppData\Local\Microsoft\Windows\Temporary Internet Files\Content.Word\Baroque mirror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132856"/>
            <a:ext cx="1987550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C:\Users\Michael\AppData\Local\Microsoft\Windows\Temporary Internet Files\Content.Word\Chesterfield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3140968"/>
            <a:ext cx="197485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C:\Users\Michael\AppData\Local\Microsoft\Windows\Temporary Internet Files\Content.Word\Salon tryptich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4149080"/>
            <a:ext cx="194733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:\Users\Michael\AppData\Local\Microsoft\Windows\Temporary Internet Files\Content.Word\Wedding Breakfast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95936" y="5149980"/>
            <a:ext cx="20828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C:\Users\Michael\AppData\Local\Microsoft\Windows\Temporary Internet Files\Content.Word\Copy of Gardens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5013176"/>
            <a:ext cx="2087598" cy="1559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C:\Users\Michael\AppData\Local\Microsoft\Windows\Temporary Internet Files\Content.Word\Champagne by pool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16216" y="2011933"/>
            <a:ext cx="1985434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C:\Users\Michael\AppData\Local\Microsoft\Windows\Temporary Internet Files\Content.Word\Rally 03102015 Crowd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16216" y="3717032"/>
            <a:ext cx="2016224" cy="144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16216" y="5220408"/>
            <a:ext cx="201622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1628800"/>
            <a:ext cx="8676456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sz="2800" dirty="0" smtClean="0"/>
              <a:t>Investment Opportunities from £50,000 (€70,000)</a:t>
            </a:r>
          </a:p>
          <a:p>
            <a:pPr>
              <a:buNone/>
            </a:pPr>
            <a:r>
              <a:rPr lang="en-GB" sz="1800" b="1" u="sng" dirty="0" smtClean="0"/>
              <a:t>Example: Suite </a:t>
            </a:r>
            <a:r>
              <a:rPr lang="en-GB" sz="1800" b="1" u="sng" dirty="0" err="1" smtClean="0"/>
              <a:t>Blandin</a:t>
            </a:r>
            <a:r>
              <a:rPr lang="en-GB" sz="1800" dirty="0" smtClean="0"/>
              <a:t>	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GB" sz="1800" dirty="0" smtClean="0"/>
              <a:t>€70,000 long term loan to </a:t>
            </a:r>
            <a:r>
              <a:rPr lang="fr-FR" sz="1800" dirty="0" smtClean="0"/>
              <a:t>Château</a:t>
            </a:r>
            <a:r>
              <a:rPr lang="en-GB" sz="1800" dirty="0" smtClean="0"/>
              <a:t> de Jalesnes (estimated repayment after 20 years) 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GB" sz="1800" dirty="0" smtClean="0"/>
              <a:t>Stay 4 weeks of your choice per year for the duration of your investment in Suite </a:t>
            </a:r>
            <a:r>
              <a:rPr lang="en-GB" sz="1800" dirty="0" err="1" smtClean="0"/>
              <a:t>Blandin</a:t>
            </a:r>
            <a:endParaRPr lang="en-GB" sz="1800" dirty="0" smtClean="0"/>
          </a:p>
          <a:p>
            <a:pPr>
              <a:buNone/>
            </a:pPr>
            <a:r>
              <a:rPr lang="en-GB" sz="1800" dirty="0" smtClean="0"/>
              <a:t>Opportunity to rent unused weeks privately to friends and family.  </a:t>
            </a:r>
          </a:p>
          <a:p>
            <a:pPr>
              <a:buNone/>
            </a:pPr>
            <a:r>
              <a:rPr lang="en-GB" sz="1800" dirty="0" smtClean="0"/>
              <a:t>(Rules apply) 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GB" sz="1800" dirty="0" smtClean="0"/>
              <a:t>Shares in company owning property =  0.8%, </a:t>
            </a:r>
          </a:p>
          <a:p>
            <a:pPr>
              <a:buNone/>
            </a:pPr>
            <a:r>
              <a:rPr lang="en-GB" sz="1800" dirty="0" smtClean="0"/>
              <a:t>	</a:t>
            </a:r>
            <a:r>
              <a:rPr lang="en-GB" sz="1800" dirty="0" err="1" smtClean="0"/>
              <a:t>ie</a:t>
            </a:r>
            <a:r>
              <a:rPr lang="en-GB" sz="1800" dirty="0" smtClean="0"/>
              <a:t>: if the property is ever sold you receive 0.8% of proceeds</a:t>
            </a:r>
          </a:p>
          <a:p>
            <a:pPr>
              <a:buNone/>
            </a:pPr>
            <a:r>
              <a:rPr lang="en-GB" sz="1800" dirty="0" smtClean="0"/>
              <a:t>	Shares can be sold on the open market</a:t>
            </a:r>
          </a:p>
          <a:p>
            <a:pPr>
              <a:buNone/>
            </a:pPr>
            <a:endParaRPr lang="en-GB" sz="1800" dirty="0" smtClean="0"/>
          </a:p>
          <a:p>
            <a:pPr>
              <a:buNone/>
            </a:pPr>
            <a:r>
              <a:rPr lang="en-GB" sz="1800" dirty="0" smtClean="0"/>
              <a:t>Shares in company renting out the accommodation = 1.67% </a:t>
            </a:r>
          </a:p>
          <a:p>
            <a:pPr>
              <a:buNone/>
            </a:pPr>
            <a:r>
              <a:rPr lang="en-GB" sz="1800" dirty="0" smtClean="0"/>
              <a:t>	</a:t>
            </a:r>
            <a:r>
              <a:rPr lang="en-GB" sz="1800" dirty="0" err="1" smtClean="0"/>
              <a:t>ie</a:t>
            </a:r>
            <a:r>
              <a:rPr lang="en-GB" sz="1800" dirty="0" smtClean="0"/>
              <a:t>: you get 1.67% of profits generated by the rental company. </a:t>
            </a:r>
          </a:p>
          <a:p>
            <a:pPr>
              <a:buNone/>
            </a:pPr>
            <a:r>
              <a:rPr lang="en-GB" sz="1800" dirty="0" smtClean="0"/>
              <a:t>	Forecast 2.95% pa yield or €1,917 pa  after three years</a:t>
            </a:r>
          </a:p>
          <a:p>
            <a:pPr>
              <a:buNone/>
            </a:pPr>
            <a:r>
              <a:rPr lang="en-GB" sz="1800" dirty="0" smtClean="0"/>
              <a:t>	Accountant prepared forecasts available for review</a:t>
            </a:r>
          </a:p>
          <a:p>
            <a:pPr>
              <a:buNone/>
            </a:pPr>
            <a:endParaRPr lang="en-GB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4624"/>
            <a:ext cx="4398441" cy="13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033093"/>
            <a:ext cx="2650927" cy="1988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824536"/>
          </a:xfrm>
          <a:solidFill>
            <a:schemeClr val="accent1">
              <a:alpha val="23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sz="2800" dirty="0" smtClean="0"/>
              <a:t>	Turnkey service – dedicated storage space and cave</a:t>
            </a:r>
          </a:p>
          <a:p>
            <a:pPr>
              <a:buNone/>
            </a:pPr>
            <a:r>
              <a:rPr lang="en-GB" sz="1700" dirty="0" smtClean="0"/>
              <a:t>	① Fully furnished and equipped suites.</a:t>
            </a:r>
          </a:p>
          <a:p>
            <a:pPr>
              <a:buNone/>
            </a:pPr>
            <a:r>
              <a:rPr lang="en-GB" sz="1700" dirty="0" smtClean="0"/>
              <a:t>			</a:t>
            </a:r>
          </a:p>
          <a:p>
            <a:pPr>
              <a:buNone/>
            </a:pPr>
            <a:r>
              <a:rPr lang="en-GB" sz="1700" dirty="0" smtClean="0"/>
              <a:t>			      ②All suites have a kitchen with quality integrated appliances</a:t>
            </a:r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r>
              <a:rPr lang="en-GB" sz="1700" dirty="0" smtClean="0"/>
              <a:t>						③ All bedrooms are en-suite</a:t>
            </a:r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r>
              <a:rPr lang="en-GB" sz="1700" dirty="0" smtClean="0"/>
              <a:t>	</a:t>
            </a:r>
          </a:p>
          <a:p>
            <a:pPr>
              <a:buNone/>
            </a:pPr>
            <a:r>
              <a:rPr lang="en-GB" sz="1700" dirty="0" smtClean="0"/>
              <a:t>		</a:t>
            </a:r>
          </a:p>
          <a:p>
            <a:pPr>
              <a:buNone/>
            </a:pPr>
            <a:r>
              <a:rPr lang="en-GB" sz="1700" dirty="0" smtClean="0"/>
              <a:t>			     ④ A lockable owner’s cupboard</a:t>
            </a:r>
          </a:p>
          <a:p>
            <a:pPr>
              <a:buNone/>
            </a:pPr>
            <a:r>
              <a:rPr lang="en-GB" sz="1700" dirty="0" smtClean="0"/>
              <a:t>			      is available with every suite </a:t>
            </a:r>
          </a:p>
          <a:p>
            <a:pPr>
              <a:buNone/>
            </a:pPr>
            <a:r>
              <a:rPr lang="en-GB" sz="1700" dirty="0" smtClean="0"/>
              <a:t>			      to keep personal belongings between stays</a:t>
            </a:r>
          </a:p>
          <a:p>
            <a:pPr>
              <a:buNone/>
            </a:pPr>
            <a:r>
              <a:rPr lang="en-GB" sz="1700" dirty="0" smtClean="0"/>
              <a:t>	</a:t>
            </a:r>
          </a:p>
          <a:p>
            <a:pPr>
              <a:buNone/>
            </a:pPr>
            <a:r>
              <a:rPr lang="en-GB" sz="1700" dirty="0" smtClean="0"/>
              <a:t>						</a:t>
            </a:r>
          </a:p>
          <a:p>
            <a:pPr>
              <a:buNone/>
            </a:pPr>
            <a:r>
              <a:rPr lang="en-GB" sz="1700" dirty="0" smtClean="0"/>
              <a:t>						⑤ Each suite is allocated  a lockable cave in the 					</a:t>
            </a:r>
            <a:r>
              <a:rPr lang="fr-FR" sz="1800" dirty="0" smtClean="0"/>
              <a:t>château</a:t>
            </a:r>
            <a:r>
              <a:rPr lang="en-GB" sz="1700" dirty="0" smtClean="0"/>
              <a:t> moat for storing larger items such as 					bikes, wine etc. </a:t>
            </a:r>
          </a:p>
          <a:p>
            <a:pPr>
              <a:buNone/>
            </a:pPr>
            <a:endParaRPr lang="en-GB" sz="17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4624"/>
            <a:ext cx="4398441" cy="13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92896"/>
            <a:ext cx="163218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996952"/>
            <a:ext cx="163218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501008"/>
            <a:ext cx="1595073" cy="119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4293096"/>
            <a:ext cx="1512168" cy="113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" name="Picture 1" descr="C:\Users\Michael\Dropbox\Main Folder\Chateau\Investment opportunity\cupboar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4437112"/>
            <a:ext cx="1247775" cy="1657350"/>
          </a:xfrm>
          <a:prstGeom prst="rect">
            <a:avLst/>
          </a:prstGeom>
          <a:noFill/>
        </p:spPr>
      </p:pic>
      <p:pic>
        <p:nvPicPr>
          <p:cNvPr id="5122" name="Picture 2" descr="C:\Users\Michael\Dropbox\Main Folder\Chateau\Investment opportunity\Cav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5187336"/>
            <a:ext cx="935849" cy="1247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628800"/>
            <a:ext cx="8496944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GB" sz="2800" dirty="0" smtClean="0"/>
              <a:t>Loan repayment - estimated after 20 years</a:t>
            </a:r>
            <a:endParaRPr lang="en-GB" sz="1700" dirty="0"/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r>
              <a:rPr lang="en-GB" sz="1700" dirty="0" smtClean="0"/>
              <a:t>Investment in the </a:t>
            </a:r>
            <a:r>
              <a:rPr lang="fr-FR" sz="1800" dirty="0" smtClean="0"/>
              <a:t>château</a:t>
            </a:r>
            <a:r>
              <a:rPr lang="en-GB" sz="1700" dirty="0" smtClean="0"/>
              <a:t> involves 3 elements</a:t>
            </a:r>
          </a:p>
          <a:p>
            <a:pPr>
              <a:buNone/>
            </a:pPr>
            <a:r>
              <a:rPr lang="en-GB" sz="1700" dirty="0" smtClean="0"/>
              <a:t>	</a:t>
            </a:r>
          </a:p>
          <a:p>
            <a:pPr>
              <a:buNone/>
            </a:pPr>
            <a:r>
              <a:rPr lang="en-GB" sz="1700" dirty="0" smtClean="0"/>
              <a:t>	1. Share purchase in the SARL Château de Jalesnes (accommodation rental company) </a:t>
            </a:r>
          </a:p>
          <a:p>
            <a:pPr>
              <a:buNone/>
            </a:pPr>
            <a:r>
              <a:rPr lang="en-GB" sz="1700" dirty="0" smtClean="0"/>
              <a:t>		</a:t>
            </a:r>
          </a:p>
          <a:p>
            <a:pPr>
              <a:buNone/>
            </a:pPr>
            <a:r>
              <a:rPr lang="en-GB" sz="1700" dirty="0" smtClean="0"/>
              <a:t>	2. Share purchase in SCI </a:t>
            </a:r>
            <a:r>
              <a:rPr lang="en-GB" sz="1700" dirty="0" err="1" smtClean="0"/>
              <a:t>Gardiens</a:t>
            </a:r>
            <a:r>
              <a:rPr lang="en-GB" sz="1700" dirty="0" smtClean="0"/>
              <a:t> du Château de Jalesnes (the property owner)</a:t>
            </a:r>
          </a:p>
          <a:p>
            <a:pPr>
              <a:buNone/>
            </a:pPr>
            <a:r>
              <a:rPr lang="en-GB" sz="1700" dirty="0" smtClean="0"/>
              <a:t>		</a:t>
            </a:r>
          </a:p>
          <a:p>
            <a:pPr>
              <a:buNone/>
            </a:pPr>
            <a:r>
              <a:rPr lang="en-GB" sz="1700" dirty="0" smtClean="0"/>
              <a:t>	3. Long term loan to the SCI </a:t>
            </a:r>
            <a:r>
              <a:rPr lang="en-GB" sz="1700" dirty="0" err="1" smtClean="0"/>
              <a:t>Gardiens</a:t>
            </a:r>
            <a:r>
              <a:rPr lang="en-GB" sz="1700" dirty="0" smtClean="0"/>
              <a:t> du Château de Jalesnes for the development of the estate</a:t>
            </a:r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r>
              <a:rPr lang="en-GB" sz="1700" dirty="0" smtClean="0"/>
              <a:t>For illustrative purposes a €100k investment  representing 3.0% of the SARL and 1.5% of the</a:t>
            </a:r>
          </a:p>
          <a:p>
            <a:pPr>
              <a:buNone/>
            </a:pPr>
            <a:r>
              <a:rPr lang="en-GB" sz="1700" dirty="0" smtClean="0"/>
              <a:t>SARL would be split as follows: </a:t>
            </a:r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r>
              <a:rPr lang="en-GB" sz="1700" dirty="0" smtClean="0"/>
              <a:t>	1. Share purchase in SARL Château de Jalesnes 		€360.00 </a:t>
            </a:r>
          </a:p>
          <a:p>
            <a:pPr>
              <a:buNone/>
            </a:pPr>
            <a:r>
              <a:rPr lang="en-GB" sz="1700" dirty="0" smtClean="0"/>
              <a:t>	2. Share purchase in SCI </a:t>
            </a:r>
            <a:r>
              <a:rPr lang="en-GB" sz="1700" dirty="0" err="1" smtClean="0"/>
              <a:t>Gardiens</a:t>
            </a:r>
            <a:r>
              <a:rPr lang="en-GB" sz="1700" dirty="0" smtClean="0"/>
              <a:t> du Château de Jalesnes 		€15.03</a:t>
            </a:r>
          </a:p>
          <a:p>
            <a:pPr>
              <a:buNone/>
            </a:pPr>
            <a:r>
              <a:rPr lang="en-GB" sz="1700" dirty="0" smtClean="0"/>
              <a:t>	3. Long term loan to SCI 				€99,624.97</a:t>
            </a:r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r>
              <a:rPr lang="en-GB" sz="1700" dirty="0" smtClean="0"/>
              <a:t>The bulk of the investment is in the form of a loan to the SCI.  It is estimated that this would be paid back in 2035. </a:t>
            </a:r>
          </a:p>
          <a:p>
            <a:pPr>
              <a:buNone/>
            </a:pPr>
            <a:endParaRPr lang="en-GB" sz="17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4624"/>
            <a:ext cx="4398441" cy="13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800" dirty="0" smtClean="0"/>
              <a:t>5 of 13 suites remaining</a:t>
            </a:r>
          </a:p>
          <a:p>
            <a:endParaRPr lang="en-GB" sz="1700" dirty="0" smtClean="0"/>
          </a:p>
          <a:p>
            <a:endParaRPr lang="en-GB" sz="1700" dirty="0" smtClean="0"/>
          </a:p>
          <a:p>
            <a:endParaRPr lang="en-GB" sz="1700" dirty="0" smtClean="0"/>
          </a:p>
          <a:p>
            <a:endParaRPr lang="en-GB" sz="1700" dirty="0" smtClean="0"/>
          </a:p>
          <a:p>
            <a:pPr>
              <a:buNone/>
            </a:pPr>
            <a:endParaRPr lang="en-GB" sz="1700" dirty="0" smtClean="0"/>
          </a:p>
          <a:p>
            <a:pPr>
              <a:buNone/>
            </a:pP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197"/>
            <a:ext cx="4398441" cy="13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Users\Michael\Pictures\Sitting 1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6704" y="1772816"/>
            <a:ext cx="2339752" cy="1658904"/>
          </a:xfrm>
          <a:prstGeom prst="rect">
            <a:avLst/>
          </a:prstGeom>
          <a:noFill/>
        </p:spPr>
      </p:pic>
      <p:pic>
        <p:nvPicPr>
          <p:cNvPr id="1028" name="Picture 4" descr="C:\Users\Michael\Dropbox\Main Folder\Chateau\Pictures\Salon G2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013176"/>
            <a:ext cx="2232248" cy="1674186"/>
          </a:xfrm>
          <a:prstGeom prst="rect">
            <a:avLst/>
          </a:prstGeom>
          <a:noFill/>
        </p:spPr>
      </p:pic>
      <p:pic>
        <p:nvPicPr>
          <p:cNvPr id="1029" name="Picture 5" descr="C:\Users\Michael\Dropbox\Main Folder\Chateau\Pictures\Blandi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4980438"/>
            <a:ext cx="2412274" cy="1754520"/>
          </a:xfrm>
          <a:prstGeom prst="rect">
            <a:avLst/>
          </a:prstGeom>
          <a:noFill/>
        </p:spPr>
      </p:pic>
      <p:pic>
        <p:nvPicPr>
          <p:cNvPr id="1030" name="Picture 6" descr="C:\Users\Michael\Dropbox\Main Folder\Chateau\Pictures\Infant d'Espag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2708920"/>
            <a:ext cx="3131840" cy="234551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63688" y="45811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059832" y="515719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Infant </a:t>
            </a:r>
            <a:r>
              <a:rPr lang="en-GB" dirty="0" err="1" smtClean="0"/>
              <a:t>D’Espagne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5091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Blandin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156176" y="357301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Ackermann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45811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Bibliotheque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5496" y="342900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Marquis de </a:t>
            </a:r>
            <a:r>
              <a:rPr lang="en-GB" dirty="0" err="1" smtClean="0"/>
              <a:t>Bréze</a:t>
            </a:r>
            <a:endParaRPr lang="en-GB" dirty="0"/>
          </a:p>
        </p:txBody>
      </p:sp>
      <p:pic>
        <p:nvPicPr>
          <p:cNvPr id="1031" name="Picture 7" descr="C:\Users\Michael\Dropbox\Main Folder\Chateau\Pictures\Vue Fore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772816"/>
            <a:ext cx="2232248" cy="161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412776"/>
            <a:ext cx="8676456" cy="52565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sz="2800" dirty="0" smtClean="0"/>
              <a:t>The Surrounding Area</a:t>
            </a:r>
          </a:p>
          <a:p>
            <a:r>
              <a:rPr lang="en-GB" sz="1600" dirty="0" smtClean="0"/>
              <a:t>Served </a:t>
            </a:r>
            <a:r>
              <a:rPr lang="en-GB" sz="1600" dirty="0" smtClean="0"/>
              <a:t>by its own village of </a:t>
            </a:r>
            <a:r>
              <a:rPr lang="en-GB" sz="1600" dirty="0" err="1" smtClean="0"/>
              <a:t>Vernantes</a:t>
            </a:r>
            <a:r>
              <a:rPr lang="en-GB" sz="1600" dirty="0" smtClean="0"/>
              <a:t> with its mellow limestone </a:t>
            </a:r>
            <a:r>
              <a:rPr lang="en-GB" sz="1600" dirty="0" smtClean="0"/>
              <a:t>buildings, you </a:t>
            </a:r>
            <a:r>
              <a:rPr lang="en-GB" sz="1600" dirty="0" smtClean="0"/>
              <a:t>can enjoy a typical </a:t>
            </a:r>
            <a:r>
              <a:rPr lang="en-GB" sz="1600" dirty="0" smtClean="0"/>
              <a:t>French</a:t>
            </a:r>
            <a:r>
              <a:rPr lang="en-GB" sz="1600" dirty="0" smtClean="0"/>
              <a:t> country </a:t>
            </a:r>
            <a:r>
              <a:rPr lang="en-GB" sz="1600" dirty="0" err="1" smtClean="0"/>
              <a:t>lifetstyle</a:t>
            </a:r>
            <a:r>
              <a:rPr lang="en-GB" sz="1600" dirty="0" smtClean="0"/>
              <a:t> with cafes, bars, </a:t>
            </a:r>
            <a:r>
              <a:rPr lang="en-GB" sz="1600" dirty="0" err="1" smtClean="0"/>
              <a:t>boulangerie</a:t>
            </a:r>
            <a:r>
              <a:rPr lang="en-GB" sz="1600" dirty="0" smtClean="0"/>
              <a:t> and friendly local people. 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In the midst of </a:t>
            </a:r>
            <a:r>
              <a:rPr lang="en-GB" sz="1600" dirty="0" smtClean="0"/>
              <a:t>a National Park, </a:t>
            </a:r>
            <a:r>
              <a:rPr lang="en-GB" sz="1600" dirty="0" smtClean="0"/>
              <a:t>you are an</a:t>
            </a:r>
            <a:r>
              <a:rPr lang="en-GB" sz="1600" dirty="0" smtClean="0"/>
              <a:t> easy 12 mile drive from </a:t>
            </a:r>
            <a:r>
              <a:rPr lang="en-GB" sz="1600" dirty="0" smtClean="0"/>
              <a:t>Saumur, </a:t>
            </a:r>
            <a:r>
              <a:rPr lang="en-GB" sz="1600" dirty="0" smtClean="0"/>
              <a:t>the equestrian centre of </a:t>
            </a:r>
            <a:r>
              <a:rPr lang="en-GB" sz="1600" dirty="0" smtClean="0"/>
              <a:t>France, </a:t>
            </a:r>
            <a:r>
              <a:rPr lang="en-GB" sz="1600" dirty="0" smtClean="0"/>
              <a:t>famed for its National Riding School with its ‘Cadre Noir’  dressage display team </a:t>
            </a:r>
            <a:r>
              <a:rPr lang="en-GB" sz="1600" dirty="0" smtClean="0"/>
              <a:t>- on </a:t>
            </a:r>
            <a:r>
              <a:rPr lang="en-GB" sz="1600" dirty="0" smtClean="0"/>
              <a:t>a par with the Spanish Riding school.  Saumur is also the home to many wine producers whose 'caves'; hewn out of the rock; line the Loire river.  Culturally astute, the </a:t>
            </a:r>
            <a:r>
              <a:rPr lang="en-GB" sz="1600" dirty="0" err="1" smtClean="0"/>
              <a:t>Saumuroise</a:t>
            </a:r>
            <a:r>
              <a:rPr lang="en-GB" sz="1600" dirty="0" smtClean="0"/>
              <a:t> people have recently renovated their impressive classically styled theatre where they play hosts to visiting orchestras and theatre </a:t>
            </a:r>
            <a:r>
              <a:rPr lang="en-GB" sz="1600" dirty="0" smtClean="0"/>
              <a:t>companies</a:t>
            </a:r>
            <a:r>
              <a:rPr lang="en-GB" sz="1600" dirty="0" smtClean="0"/>
              <a:t>.  And there are plenty of museums and galleries to keep you interested too</a:t>
            </a:r>
            <a:r>
              <a:rPr lang="en-GB" sz="1600" dirty="0" smtClean="0"/>
              <a:t>.</a:t>
            </a:r>
          </a:p>
          <a:p>
            <a:pPr>
              <a:buNone/>
            </a:pPr>
            <a:endParaRPr lang="en-GB" sz="1600" dirty="0" smtClean="0"/>
          </a:p>
          <a:p>
            <a:r>
              <a:rPr lang="en-GB" sz="1600" dirty="0" smtClean="0"/>
              <a:t>Gastronomy is not in short supply with many restaurants in the area finding favour in the Guide </a:t>
            </a:r>
            <a:r>
              <a:rPr lang="en-GB" sz="1600" dirty="0" smtClean="0"/>
              <a:t>Michelin</a:t>
            </a:r>
          </a:p>
          <a:p>
            <a:endParaRPr lang="en-GB" sz="1600" dirty="0" smtClean="0"/>
          </a:p>
          <a:p>
            <a:r>
              <a:rPr lang="en-GB" sz="1600" dirty="0" smtClean="0"/>
              <a:t>We </a:t>
            </a:r>
            <a:r>
              <a:rPr lang="en-GB" sz="1600" dirty="0" smtClean="0"/>
              <a:t>are a short drive to </a:t>
            </a:r>
            <a:r>
              <a:rPr lang="en-GB" sz="1600" dirty="0" err="1" smtClean="0"/>
              <a:t>Abbaye</a:t>
            </a:r>
            <a:r>
              <a:rPr lang="en-GB" sz="1600" dirty="0" smtClean="0"/>
              <a:t> de </a:t>
            </a:r>
            <a:r>
              <a:rPr lang="en-GB" sz="1600" dirty="0" err="1" smtClean="0"/>
              <a:t>Fontevraud</a:t>
            </a:r>
            <a:r>
              <a:rPr lang="en-GB" sz="1600" dirty="0" smtClean="0"/>
              <a:t> – final resting place of Richard the </a:t>
            </a:r>
            <a:r>
              <a:rPr lang="en-GB" sz="1600" dirty="0" err="1" smtClean="0"/>
              <a:t>Lionheart</a:t>
            </a:r>
            <a:r>
              <a:rPr lang="en-GB" sz="1600" dirty="0" smtClean="0"/>
              <a:t> and of his mother Eleanor of </a:t>
            </a:r>
            <a:r>
              <a:rPr lang="en-GB" sz="1600" dirty="0" smtClean="0"/>
              <a:t>Aquitaine</a:t>
            </a:r>
          </a:p>
          <a:p>
            <a:endParaRPr lang="en-GB" sz="1600" dirty="0" smtClean="0"/>
          </a:p>
          <a:p>
            <a:r>
              <a:rPr lang="en-GB" sz="1600" dirty="0" smtClean="0"/>
              <a:t>The Chateau is in the </a:t>
            </a:r>
            <a:r>
              <a:rPr lang="en-GB" sz="1600" dirty="0" smtClean="0"/>
              <a:t>heart of the Loire Valley, the Garden of France, renowned for its abundance of vineyards </a:t>
            </a:r>
            <a:r>
              <a:rPr lang="en-GB" sz="1600" dirty="0" smtClean="0"/>
              <a:t>(</a:t>
            </a:r>
            <a:r>
              <a:rPr lang="en-GB" sz="1600" dirty="0" err="1" smtClean="0"/>
              <a:t>Vouvray</a:t>
            </a:r>
            <a:r>
              <a:rPr lang="en-GB" sz="1600" dirty="0" smtClean="0"/>
              <a:t>, </a:t>
            </a:r>
            <a:r>
              <a:rPr lang="en-GB" sz="1600" dirty="0" err="1" smtClean="0"/>
              <a:t>Chinon</a:t>
            </a:r>
            <a:r>
              <a:rPr lang="en-GB" sz="1600" dirty="0" smtClean="0"/>
              <a:t>, </a:t>
            </a:r>
            <a:r>
              <a:rPr lang="en-GB" sz="1600" dirty="0" err="1" smtClean="0"/>
              <a:t>Boprgeuil</a:t>
            </a:r>
            <a:r>
              <a:rPr lang="en-GB" sz="1600" dirty="0" smtClean="0"/>
              <a:t>, </a:t>
            </a:r>
            <a:r>
              <a:rPr lang="en-GB" sz="1600" dirty="0" err="1" smtClean="0"/>
              <a:t>Muscadet</a:t>
            </a:r>
            <a:r>
              <a:rPr lang="en-GB" sz="1600" dirty="0" smtClean="0"/>
              <a:t>) and Chateaux (</a:t>
            </a:r>
            <a:r>
              <a:rPr lang="en-GB" sz="1600" dirty="0" err="1" smtClean="0"/>
              <a:t>Brissac</a:t>
            </a:r>
            <a:r>
              <a:rPr lang="en-GB" sz="1600" dirty="0" smtClean="0"/>
              <a:t>, </a:t>
            </a:r>
            <a:r>
              <a:rPr lang="en-GB" sz="1600" dirty="0" err="1" smtClean="0"/>
              <a:t>Breze</a:t>
            </a:r>
            <a:r>
              <a:rPr lang="en-GB" sz="1600" dirty="0" smtClean="0"/>
              <a:t>, Amboise, </a:t>
            </a:r>
            <a:r>
              <a:rPr lang="en-GB" sz="1600" dirty="0" err="1" smtClean="0"/>
              <a:t>Ambonnay</a:t>
            </a:r>
            <a:r>
              <a:rPr lang="en-GB" sz="1600" dirty="0" smtClean="0"/>
              <a:t>). </a:t>
            </a:r>
          </a:p>
          <a:p>
            <a:endParaRPr lang="en-GB" sz="1600" dirty="0" smtClean="0"/>
          </a:p>
          <a:p>
            <a:r>
              <a:rPr lang="en-GB" sz="1600" dirty="0" smtClean="0"/>
              <a:t>Great </a:t>
            </a:r>
            <a:r>
              <a:rPr lang="en-GB" sz="1600" dirty="0" err="1" smtClean="0"/>
              <a:t>watersports</a:t>
            </a:r>
            <a:r>
              <a:rPr lang="en-GB" sz="1600" dirty="0" smtClean="0"/>
              <a:t>, parachuting, golf and ballooning, not to mention excellent cycling and rambling trails</a:t>
            </a:r>
          </a:p>
          <a:p>
            <a:endParaRPr lang="en-GB" sz="1600" dirty="0" smtClean="0"/>
          </a:p>
          <a:p>
            <a:r>
              <a:rPr lang="en-GB" sz="1600" dirty="0" smtClean="0"/>
              <a:t>For </a:t>
            </a:r>
            <a:r>
              <a:rPr lang="en-GB" sz="1600" dirty="0" smtClean="0"/>
              <a:t>the kids; a day visit to the conservation - friendly Zoo at </a:t>
            </a:r>
            <a:r>
              <a:rPr lang="en-GB" sz="1600" dirty="0" err="1" smtClean="0"/>
              <a:t>Doué</a:t>
            </a:r>
            <a:r>
              <a:rPr lang="en-GB" sz="1600" dirty="0" smtClean="0"/>
              <a:t> la Fontaine is a 'must' receiving as it does, unanimous approval from younger guests</a:t>
            </a:r>
            <a:r>
              <a:rPr lang="en-GB" sz="1600" dirty="0" smtClean="0"/>
              <a:t>. Whilst the recently opened Centre </a:t>
            </a:r>
            <a:r>
              <a:rPr lang="en-GB" sz="1600" dirty="0" err="1" smtClean="0"/>
              <a:t>parcs</a:t>
            </a:r>
            <a:r>
              <a:rPr lang="en-GB" sz="1600" dirty="0" smtClean="0"/>
              <a:t> offers day tickets. </a:t>
            </a:r>
            <a:endParaRPr lang="en-GB" sz="1600" dirty="0" smtClean="0"/>
          </a:p>
          <a:p>
            <a:endParaRPr lang="en-GB" sz="1600" dirty="0" smtClean="0"/>
          </a:p>
          <a:p>
            <a:endParaRPr lang="en-GB" sz="1800" dirty="0" smtClean="0"/>
          </a:p>
          <a:p>
            <a:endParaRPr lang="en-GB" sz="1700" dirty="0" smtClean="0"/>
          </a:p>
          <a:p>
            <a:endParaRPr lang="en-GB" sz="1700" dirty="0" smtClean="0"/>
          </a:p>
          <a:p>
            <a:pPr>
              <a:buNone/>
            </a:pP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4624"/>
            <a:ext cx="4398441" cy="13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Michael\Dropbox\Main Folder\Chateau\Investment opportunity\Vineyard_in_the_Loire_Vall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484784"/>
            <a:ext cx="2181225" cy="2143125"/>
          </a:xfrm>
          <a:prstGeom prst="rect">
            <a:avLst/>
          </a:prstGeom>
          <a:noFill/>
        </p:spPr>
      </p:pic>
      <p:pic>
        <p:nvPicPr>
          <p:cNvPr id="2055" name="Picture 7" descr="C:\Users\Michael\Dropbox\Main Folder\Chateau\Investment opportunity\Abbaye_de_Fontevrau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1461120"/>
            <a:ext cx="2143787" cy="1607840"/>
          </a:xfrm>
          <a:prstGeom prst="rect">
            <a:avLst/>
          </a:prstGeom>
          <a:noFill/>
        </p:spPr>
      </p:pic>
      <p:pic>
        <p:nvPicPr>
          <p:cNvPr id="2054" name="Picture 6" descr="C:\Users\Michael\Dropbox\Main Folder\Chateau\Investment opportunity\Richard The Lionhea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924944"/>
            <a:ext cx="2154624" cy="1614532"/>
          </a:xfrm>
          <a:prstGeom prst="rect">
            <a:avLst/>
          </a:prstGeom>
          <a:noFill/>
        </p:spPr>
      </p:pic>
      <p:pic>
        <p:nvPicPr>
          <p:cNvPr id="2059" name="Picture 11" descr="C:\Users\Michael\Dropbox\Main Folder\Chateau\Investment opportunity\Chateau Brissa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69911" y="5085184"/>
            <a:ext cx="1874497" cy="1486098"/>
          </a:xfrm>
          <a:prstGeom prst="rect">
            <a:avLst/>
          </a:prstGeom>
          <a:noFill/>
        </p:spPr>
      </p:pic>
      <p:pic>
        <p:nvPicPr>
          <p:cNvPr id="2058" name="Picture 10" descr="C:\Users\Michael\Dropbox\Main Folder\Chateau\Investment opportunity\Château_de_Saumu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293096"/>
            <a:ext cx="2160042" cy="1523295"/>
          </a:xfrm>
          <a:prstGeom prst="rect">
            <a:avLst/>
          </a:prstGeom>
          <a:noFill/>
        </p:spPr>
      </p:pic>
      <p:pic>
        <p:nvPicPr>
          <p:cNvPr id="2056" name="Picture 8" descr="C:\Users\Michael\Dropbox\Main Folder\Chateau\Investment opportunity\Châteaux_de_la_Loire_-_Kart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896544"/>
            <a:ext cx="4845501" cy="1844824"/>
          </a:xfrm>
          <a:prstGeom prst="rect">
            <a:avLst/>
          </a:prstGeom>
          <a:noFill/>
        </p:spPr>
      </p:pic>
      <p:pic>
        <p:nvPicPr>
          <p:cNvPr id="2050" name="Picture 2" descr="C:\Users\Michael\Dropbox\Main Folder\Chateau\Pictures\Pictures for Sharon Smith\20. A jog through the forest.jpg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5496" y="1460781"/>
            <a:ext cx="1497614" cy="1996819"/>
          </a:xfrm>
          <a:prstGeom prst="rect">
            <a:avLst/>
          </a:prstGeom>
          <a:noFill/>
        </p:spPr>
      </p:pic>
      <p:pic>
        <p:nvPicPr>
          <p:cNvPr id="2052" name="Picture 4" descr="See original image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19672" y="3156172"/>
            <a:ext cx="2393628" cy="185700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0" y="3501008"/>
            <a:ext cx="1348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 run through</a:t>
            </a:r>
          </a:p>
          <a:p>
            <a:r>
              <a:rPr lang="en-GB" sz="1600" dirty="0" smtClean="0"/>
              <a:t>the Forest </a:t>
            </a:r>
          </a:p>
          <a:p>
            <a:r>
              <a:rPr lang="en-GB" sz="1600" dirty="0" smtClean="0"/>
              <a:t>de Jalesnes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568084" y="1484784"/>
            <a:ext cx="19237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u="sng" dirty="0" smtClean="0"/>
              <a:t>Wines of the region</a:t>
            </a:r>
          </a:p>
          <a:p>
            <a:pPr algn="ctr"/>
            <a:r>
              <a:rPr lang="en-GB" sz="1600" dirty="0" err="1" smtClean="0"/>
              <a:t>Vouvray</a:t>
            </a:r>
            <a:r>
              <a:rPr lang="en-GB" sz="1600" dirty="0" smtClean="0"/>
              <a:t> </a:t>
            </a:r>
          </a:p>
          <a:p>
            <a:pPr algn="ctr"/>
            <a:r>
              <a:rPr lang="en-GB" sz="1600" dirty="0" err="1" smtClean="0"/>
              <a:t>Chinon</a:t>
            </a:r>
            <a:r>
              <a:rPr lang="en-GB" sz="1600" dirty="0" smtClean="0"/>
              <a:t> </a:t>
            </a:r>
          </a:p>
          <a:p>
            <a:pPr algn="ctr"/>
            <a:r>
              <a:rPr lang="en-GB" sz="1600" dirty="0" smtClean="0"/>
              <a:t>Saumur </a:t>
            </a:r>
            <a:r>
              <a:rPr lang="en-GB" sz="1600" dirty="0" err="1" smtClean="0"/>
              <a:t>Champigny</a:t>
            </a:r>
            <a:endParaRPr lang="en-GB" sz="1600" dirty="0" smtClean="0"/>
          </a:p>
          <a:p>
            <a:pPr algn="ctr"/>
            <a:r>
              <a:rPr lang="en-GB" sz="1600" dirty="0" err="1" smtClean="0"/>
              <a:t>Bourgeuil</a:t>
            </a:r>
            <a:endParaRPr lang="en-GB" sz="1600" dirty="0" smtClean="0"/>
          </a:p>
          <a:p>
            <a:pPr algn="ctr"/>
            <a:r>
              <a:rPr lang="en-GB" sz="1600" dirty="0" err="1" smtClean="0"/>
              <a:t>Muscadet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564742" y="2999940"/>
            <a:ext cx="118372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Fontevraud</a:t>
            </a:r>
            <a:r>
              <a:rPr lang="en-GB" sz="1600" dirty="0" smtClean="0"/>
              <a:t> </a:t>
            </a:r>
          </a:p>
          <a:p>
            <a:r>
              <a:rPr lang="en-GB" sz="1600" dirty="0" smtClean="0"/>
              <a:t>Abbey</a:t>
            </a:r>
          </a:p>
          <a:p>
            <a:r>
              <a:rPr lang="en-GB" sz="1600" dirty="0" smtClean="0"/>
              <a:t>With the </a:t>
            </a:r>
          </a:p>
          <a:p>
            <a:r>
              <a:rPr lang="en-GB" sz="1600" dirty="0" smtClean="0"/>
              <a:t>Tomb of </a:t>
            </a:r>
          </a:p>
          <a:p>
            <a:r>
              <a:rPr lang="en-GB" sz="1600" dirty="0" smtClean="0"/>
              <a:t>Richard the </a:t>
            </a:r>
          </a:p>
          <a:p>
            <a:r>
              <a:rPr lang="en-GB" sz="1600" dirty="0" err="1" smtClean="0"/>
              <a:t>Lionheart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660232" y="4602614"/>
            <a:ext cx="1423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Saumur Castle 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606970" y="6525344"/>
            <a:ext cx="1493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Chateau </a:t>
            </a:r>
            <a:r>
              <a:rPr lang="en-GB" sz="1600" dirty="0" err="1" smtClean="0"/>
              <a:t>Brissac</a:t>
            </a:r>
            <a:endParaRPr lang="en-GB" sz="16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83768" y="44624"/>
            <a:ext cx="4398441" cy="139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228</Words>
  <Application>Microsoft Office PowerPoint</Application>
  <PresentationFormat>On-screen Show (4:3)</PresentationFormat>
  <Paragraphs>123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</dc:creator>
  <cp:lastModifiedBy>Michael</cp:lastModifiedBy>
  <cp:revision>55</cp:revision>
  <dcterms:created xsi:type="dcterms:W3CDTF">2015-10-14T14:45:48Z</dcterms:created>
  <dcterms:modified xsi:type="dcterms:W3CDTF">2015-11-11T16:19:19Z</dcterms:modified>
</cp:coreProperties>
</file>